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0" r:id="rId1"/>
  </p:sldMasterIdLst>
  <p:sldIdLst>
    <p:sldId id="258" r:id="rId2"/>
    <p:sldId id="256" r:id="rId3"/>
    <p:sldId id="259" r:id="rId4"/>
    <p:sldId id="260" r:id="rId5"/>
    <p:sldId id="261" r:id="rId6"/>
    <p:sldId id="275" r:id="rId7"/>
    <p:sldId id="276" r:id="rId8"/>
    <p:sldId id="277" r:id="rId9"/>
    <p:sldId id="278" r:id="rId10"/>
    <p:sldId id="279" r:id="rId11"/>
    <p:sldId id="280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9F686BD-99FB-4D86-B7FC-115ED6D5B313}">
          <p14:sldIdLst>
            <p14:sldId id="258"/>
            <p14:sldId id="256"/>
            <p14:sldId id="259"/>
            <p14:sldId id="260"/>
            <p14:sldId id="261"/>
            <p14:sldId id="275"/>
            <p14:sldId id="276"/>
            <p14:sldId id="277"/>
            <p14:sldId id="278"/>
            <p14:sldId id="279"/>
            <p14:sldId id="280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cky Sharaf" initials="RS" lastIdx="1" clrIdx="0">
    <p:extLst>
      <p:ext uri="{19B8F6BF-5375-455C-9EA6-DF929625EA0E}">
        <p15:presenceInfo xmlns:p15="http://schemas.microsoft.com/office/powerpoint/2012/main" userId="5def59c0d50e2d2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811931-ACD3-4341-9104-5853966E32E2}" v="133" dt="2020-10-29T16:58:57.0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E02C38-F1B2-4FC2-B7E2-E3FB47838C28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13867AD-FF6D-49A1-8CD9-4782753E6C91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/>
            <a:t>Requirement</a:t>
          </a:r>
        </a:p>
        <a:p>
          <a:r>
            <a:rPr lang="en-US" dirty="0"/>
            <a:t>&amp;</a:t>
          </a:r>
        </a:p>
        <a:p>
          <a:r>
            <a:rPr lang="en-US" dirty="0"/>
            <a:t>Gathering</a:t>
          </a:r>
          <a:endParaRPr lang="en-IN" dirty="0"/>
        </a:p>
      </dgm:t>
    </dgm:pt>
    <dgm:pt modelId="{94C94C80-6D23-462C-9D01-D2A38E3B8B76}" type="parTrans" cxnId="{ABFD10DC-16B9-4DBB-A605-90C327CF2B19}">
      <dgm:prSet/>
      <dgm:spPr/>
      <dgm:t>
        <a:bodyPr/>
        <a:lstStyle/>
        <a:p>
          <a:endParaRPr lang="en-IN"/>
        </a:p>
      </dgm:t>
    </dgm:pt>
    <dgm:pt modelId="{118105E7-76B0-4B1D-A8B3-730C0139BC6A}" type="sibTrans" cxnId="{ABFD10DC-16B9-4DBB-A605-90C327CF2B19}">
      <dgm:prSet/>
      <dgm:spPr/>
      <dgm:t>
        <a:bodyPr/>
        <a:lstStyle/>
        <a:p>
          <a:endParaRPr lang="en-IN"/>
        </a:p>
      </dgm:t>
    </dgm:pt>
    <dgm:pt modelId="{9F4C744C-1229-43A7-B25A-93710B1C23C2}">
      <dgm:prSet phldrT="[Text]" custT="1"/>
      <dgm:spPr/>
      <dgm:t>
        <a:bodyPr/>
        <a:lstStyle/>
        <a:p>
          <a:r>
            <a:rPr lang="en-US" sz="1800" dirty="0"/>
            <a:t>2-3 Days</a:t>
          </a:r>
          <a:endParaRPr lang="en-IN" sz="1800" dirty="0"/>
        </a:p>
      </dgm:t>
    </dgm:pt>
    <dgm:pt modelId="{556899C9-7839-4107-A34C-2E265573E409}" type="parTrans" cxnId="{D366B431-118A-4681-977C-0874DF80F1D7}">
      <dgm:prSet/>
      <dgm:spPr/>
      <dgm:t>
        <a:bodyPr/>
        <a:lstStyle/>
        <a:p>
          <a:endParaRPr lang="en-IN"/>
        </a:p>
      </dgm:t>
    </dgm:pt>
    <dgm:pt modelId="{14E50ACB-20C5-4BCA-A3B7-DB2E563966E9}" type="sibTrans" cxnId="{D366B431-118A-4681-977C-0874DF80F1D7}">
      <dgm:prSet/>
      <dgm:spPr/>
      <dgm:t>
        <a:bodyPr/>
        <a:lstStyle/>
        <a:p>
          <a:endParaRPr lang="en-IN"/>
        </a:p>
      </dgm:t>
    </dgm:pt>
    <dgm:pt modelId="{ECF90920-1927-4F74-B21A-28AF77266C12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/>
            <a:t>Designing</a:t>
          </a:r>
          <a:endParaRPr lang="en-IN" dirty="0"/>
        </a:p>
      </dgm:t>
    </dgm:pt>
    <dgm:pt modelId="{5A213363-FD66-4CE9-A113-86AD583CC98D}" type="parTrans" cxnId="{172BBC4F-0BE0-4150-8933-E9D6E5F6DFAF}">
      <dgm:prSet/>
      <dgm:spPr/>
      <dgm:t>
        <a:bodyPr/>
        <a:lstStyle/>
        <a:p>
          <a:endParaRPr lang="en-IN"/>
        </a:p>
      </dgm:t>
    </dgm:pt>
    <dgm:pt modelId="{0724256F-890F-4F29-99B8-E0D3284CDA4E}" type="sibTrans" cxnId="{172BBC4F-0BE0-4150-8933-E9D6E5F6DFAF}">
      <dgm:prSet/>
      <dgm:spPr/>
      <dgm:t>
        <a:bodyPr/>
        <a:lstStyle/>
        <a:p>
          <a:endParaRPr lang="en-IN"/>
        </a:p>
      </dgm:t>
    </dgm:pt>
    <dgm:pt modelId="{E477A23B-1F22-43A0-80F6-23192CD961C7}">
      <dgm:prSet phldrT="[Text]" custT="1"/>
      <dgm:spPr/>
      <dgm:t>
        <a:bodyPr/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Tw Cen MT" panose="020B0602020104020603"/>
              <a:ea typeface="+mn-ea"/>
              <a:cs typeface="+mn-cs"/>
            </a:rPr>
            <a:t>1 day</a:t>
          </a:r>
          <a:endParaRPr lang="en-IN" sz="18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Tw Cen MT" panose="020B0602020104020603"/>
            <a:ea typeface="+mn-ea"/>
            <a:cs typeface="+mn-cs"/>
          </a:endParaRPr>
        </a:p>
      </dgm:t>
    </dgm:pt>
    <dgm:pt modelId="{34822075-625F-4AD6-A152-F76EEE0CF88C}" type="parTrans" cxnId="{0F63D180-7B46-47A7-8C7A-51E3AABC845F}">
      <dgm:prSet/>
      <dgm:spPr/>
      <dgm:t>
        <a:bodyPr/>
        <a:lstStyle/>
        <a:p>
          <a:endParaRPr lang="en-IN"/>
        </a:p>
      </dgm:t>
    </dgm:pt>
    <dgm:pt modelId="{52723920-6085-4860-A1CB-CA9A0778CC07}" type="sibTrans" cxnId="{0F63D180-7B46-47A7-8C7A-51E3AABC845F}">
      <dgm:prSet/>
      <dgm:spPr/>
      <dgm:t>
        <a:bodyPr/>
        <a:lstStyle/>
        <a:p>
          <a:endParaRPr lang="en-IN"/>
        </a:p>
      </dgm:t>
    </dgm:pt>
    <dgm:pt modelId="{35DB9938-7274-4DA1-8A93-550CB7FB9399}">
      <dgm:prSet phldrT="[Text]"/>
      <dgm:spPr>
        <a:solidFill>
          <a:schemeClr val="bg1">
            <a:lumMod val="95000"/>
            <a:lumOff val="5000"/>
          </a:schemeClr>
        </a:solidFill>
      </dgm:spPr>
      <dgm:t>
        <a:bodyPr/>
        <a:lstStyle/>
        <a:p>
          <a:r>
            <a:rPr lang="en-US" dirty="0"/>
            <a:t>Coding</a:t>
          </a:r>
          <a:endParaRPr lang="en-IN" dirty="0"/>
        </a:p>
      </dgm:t>
    </dgm:pt>
    <dgm:pt modelId="{89DA94DC-CAA9-461A-85A4-5A48FD5D099A}" type="parTrans" cxnId="{84268AD8-E5A2-4544-9F42-B0D1E86291D0}">
      <dgm:prSet/>
      <dgm:spPr/>
      <dgm:t>
        <a:bodyPr/>
        <a:lstStyle/>
        <a:p>
          <a:endParaRPr lang="en-IN"/>
        </a:p>
      </dgm:t>
    </dgm:pt>
    <dgm:pt modelId="{33F65509-8E91-4EA2-8875-20D703389DB8}" type="sibTrans" cxnId="{84268AD8-E5A2-4544-9F42-B0D1E86291D0}">
      <dgm:prSet/>
      <dgm:spPr/>
      <dgm:t>
        <a:bodyPr/>
        <a:lstStyle/>
        <a:p>
          <a:endParaRPr lang="en-IN"/>
        </a:p>
      </dgm:t>
    </dgm:pt>
    <dgm:pt modelId="{8EA04C7E-3B75-40D2-A4C7-58EC13E199D5}">
      <dgm:prSet phldrT="[Text]" custT="1"/>
      <dgm:spPr/>
      <dgm:t>
        <a:bodyPr/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Tw Cen MT" panose="020B0602020104020603"/>
              <a:ea typeface="+mn-ea"/>
              <a:cs typeface="+mn-cs"/>
            </a:rPr>
            <a:t>2 days</a:t>
          </a:r>
          <a:endParaRPr lang="en-IN" sz="18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Tw Cen MT" panose="020B0602020104020603"/>
            <a:ea typeface="+mn-ea"/>
            <a:cs typeface="+mn-cs"/>
          </a:endParaRPr>
        </a:p>
      </dgm:t>
    </dgm:pt>
    <dgm:pt modelId="{4DD1AC42-5A1E-4881-B67B-9FC8A1FF7DDC}" type="parTrans" cxnId="{52355EFD-670B-4D07-9000-B44C18BC5E1D}">
      <dgm:prSet/>
      <dgm:spPr/>
      <dgm:t>
        <a:bodyPr/>
        <a:lstStyle/>
        <a:p>
          <a:endParaRPr lang="en-IN"/>
        </a:p>
      </dgm:t>
    </dgm:pt>
    <dgm:pt modelId="{A6103B68-B3BF-46F3-9C71-98E61C47F52C}" type="sibTrans" cxnId="{52355EFD-670B-4D07-9000-B44C18BC5E1D}">
      <dgm:prSet/>
      <dgm:spPr/>
      <dgm:t>
        <a:bodyPr/>
        <a:lstStyle/>
        <a:p>
          <a:endParaRPr lang="en-IN"/>
        </a:p>
      </dgm:t>
    </dgm:pt>
    <dgm:pt modelId="{24F287BC-A454-460F-84B3-739DC8C90F0F}" type="pres">
      <dgm:prSet presAssocID="{95E02C38-F1B2-4FC2-B7E2-E3FB47838C28}" presName="rootnode" presStyleCnt="0">
        <dgm:presLayoutVars>
          <dgm:chMax/>
          <dgm:chPref/>
          <dgm:dir/>
          <dgm:animLvl val="lvl"/>
        </dgm:presLayoutVars>
      </dgm:prSet>
      <dgm:spPr/>
    </dgm:pt>
    <dgm:pt modelId="{1AE6AF19-E4DC-4D6A-846D-233B6BFC26C4}" type="pres">
      <dgm:prSet presAssocID="{413867AD-FF6D-49A1-8CD9-4782753E6C91}" presName="composite" presStyleCnt="0"/>
      <dgm:spPr/>
    </dgm:pt>
    <dgm:pt modelId="{9E1B9C70-A97E-4F18-962C-9E15EF69F02D}" type="pres">
      <dgm:prSet presAssocID="{413867AD-FF6D-49A1-8CD9-4782753E6C91}" presName="bentUpArrow1" presStyleLbl="alignImgPlace1" presStyleIdx="0" presStyleCnt="2"/>
      <dgm:spPr/>
    </dgm:pt>
    <dgm:pt modelId="{6A727F99-84AA-46B6-B0EB-B0DB636B4775}" type="pres">
      <dgm:prSet presAssocID="{413867AD-FF6D-49A1-8CD9-4782753E6C9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DEB70BB-735F-4ED6-B2FD-293CC3E868D7}" type="pres">
      <dgm:prSet presAssocID="{413867AD-FF6D-49A1-8CD9-4782753E6C91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5F94143-42B0-4D74-BC5E-F20D736D492E}" type="pres">
      <dgm:prSet presAssocID="{118105E7-76B0-4B1D-A8B3-730C0139BC6A}" presName="sibTrans" presStyleCnt="0"/>
      <dgm:spPr/>
    </dgm:pt>
    <dgm:pt modelId="{F14C2AF3-73FC-4D49-AA1F-8D9DBD9405C5}" type="pres">
      <dgm:prSet presAssocID="{ECF90920-1927-4F74-B21A-28AF77266C12}" presName="composite" presStyleCnt="0"/>
      <dgm:spPr/>
    </dgm:pt>
    <dgm:pt modelId="{D9EA56C0-5A87-4244-A4D2-A9EA4B393C0C}" type="pres">
      <dgm:prSet presAssocID="{ECF90920-1927-4F74-B21A-28AF77266C12}" presName="bentUpArrow1" presStyleLbl="alignImgPlace1" presStyleIdx="1" presStyleCnt="2"/>
      <dgm:spPr/>
    </dgm:pt>
    <dgm:pt modelId="{1C2EDC37-8C8A-46F4-AD35-7B4724CFE091}" type="pres">
      <dgm:prSet presAssocID="{ECF90920-1927-4F74-B21A-28AF77266C1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3AD8FB3C-8292-44D7-B14D-E858A0D07513}" type="pres">
      <dgm:prSet presAssocID="{ECF90920-1927-4F74-B21A-28AF77266C12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3C8716F7-6B87-4EDD-A99A-6B1CB26E33E5}" type="pres">
      <dgm:prSet presAssocID="{0724256F-890F-4F29-99B8-E0D3284CDA4E}" presName="sibTrans" presStyleCnt="0"/>
      <dgm:spPr/>
    </dgm:pt>
    <dgm:pt modelId="{B9FE3178-D4F2-4272-9571-EC5C5CE704AB}" type="pres">
      <dgm:prSet presAssocID="{35DB9938-7274-4DA1-8A93-550CB7FB9399}" presName="composite" presStyleCnt="0"/>
      <dgm:spPr/>
    </dgm:pt>
    <dgm:pt modelId="{C8F29DAF-E30C-4400-8721-20D8FF6A1C4A}" type="pres">
      <dgm:prSet presAssocID="{35DB9938-7274-4DA1-8A93-550CB7FB9399}" presName="ParentText" presStyleLbl="node1" presStyleIdx="2" presStyleCnt="3" custLinFactNeighborY="-1769">
        <dgm:presLayoutVars>
          <dgm:chMax val="1"/>
          <dgm:chPref val="1"/>
          <dgm:bulletEnabled val="1"/>
        </dgm:presLayoutVars>
      </dgm:prSet>
      <dgm:spPr/>
    </dgm:pt>
    <dgm:pt modelId="{9F2EC94F-F5DA-44E2-99DB-0B540B3103FE}" type="pres">
      <dgm:prSet presAssocID="{35DB9938-7274-4DA1-8A93-550CB7FB9399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366B431-118A-4681-977C-0874DF80F1D7}" srcId="{413867AD-FF6D-49A1-8CD9-4782753E6C91}" destId="{9F4C744C-1229-43A7-B25A-93710B1C23C2}" srcOrd="0" destOrd="0" parTransId="{556899C9-7839-4107-A34C-2E265573E409}" sibTransId="{14E50ACB-20C5-4BCA-A3B7-DB2E563966E9}"/>
    <dgm:cxn modelId="{F5703D35-3F5A-41ED-8752-3A9197858AF0}" type="presOf" srcId="{8EA04C7E-3B75-40D2-A4C7-58EC13E199D5}" destId="{9F2EC94F-F5DA-44E2-99DB-0B540B3103FE}" srcOrd="0" destOrd="0" presId="urn:microsoft.com/office/officeart/2005/8/layout/StepDownProcess"/>
    <dgm:cxn modelId="{90E6293F-9CF3-490C-9BD0-D71A2628A266}" type="presOf" srcId="{9F4C744C-1229-43A7-B25A-93710B1C23C2}" destId="{7DEB70BB-735F-4ED6-B2FD-293CC3E868D7}" srcOrd="0" destOrd="0" presId="urn:microsoft.com/office/officeart/2005/8/layout/StepDownProcess"/>
    <dgm:cxn modelId="{B0469548-46DC-4E8D-803B-2314200CFF33}" type="presOf" srcId="{413867AD-FF6D-49A1-8CD9-4782753E6C91}" destId="{6A727F99-84AA-46B6-B0EB-B0DB636B4775}" srcOrd="0" destOrd="0" presId="urn:microsoft.com/office/officeart/2005/8/layout/StepDownProcess"/>
    <dgm:cxn modelId="{6D68844F-B3F9-47CD-B1E8-4C1ECBE3DEDA}" type="presOf" srcId="{35DB9938-7274-4DA1-8A93-550CB7FB9399}" destId="{C8F29DAF-E30C-4400-8721-20D8FF6A1C4A}" srcOrd="0" destOrd="0" presId="urn:microsoft.com/office/officeart/2005/8/layout/StepDownProcess"/>
    <dgm:cxn modelId="{172BBC4F-0BE0-4150-8933-E9D6E5F6DFAF}" srcId="{95E02C38-F1B2-4FC2-B7E2-E3FB47838C28}" destId="{ECF90920-1927-4F74-B21A-28AF77266C12}" srcOrd="1" destOrd="0" parTransId="{5A213363-FD66-4CE9-A113-86AD583CC98D}" sibTransId="{0724256F-890F-4F29-99B8-E0D3284CDA4E}"/>
    <dgm:cxn modelId="{A349687C-7135-4C9D-BB31-D7D7362EDC39}" type="presOf" srcId="{ECF90920-1927-4F74-B21A-28AF77266C12}" destId="{1C2EDC37-8C8A-46F4-AD35-7B4724CFE091}" srcOrd="0" destOrd="0" presId="urn:microsoft.com/office/officeart/2005/8/layout/StepDownProcess"/>
    <dgm:cxn modelId="{0F63D180-7B46-47A7-8C7A-51E3AABC845F}" srcId="{ECF90920-1927-4F74-B21A-28AF77266C12}" destId="{E477A23B-1F22-43A0-80F6-23192CD961C7}" srcOrd="0" destOrd="0" parTransId="{34822075-625F-4AD6-A152-F76EEE0CF88C}" sibTransId="{52723920-6085-4860-A1CB-CA9A0778CC07}"/>
    <dgm:cxn modelId="{33CF508C-0061-4B87-AB43-C55BDB809E13}" type="presOf" srcId="{95E02C38-F1B2-4FC2-B7E2-E3FB47838C28}" destId="{24F287BC-A454-460F-84B3-739DC8C90F0F}" srcOrd="0" destOrd="0" presId="urn:microsoft.com/office/officeart/2005/8/layout/StepDownProcess"/>
    <dgm:cxn modelId="{1C7148C9-617C-4545-B6C9-C5B13B8E1980}" type="presOf" srcId="{E477A23B-1F22-43A0-80F6-23192CD961C7}" destId="{3AD8FB3C-8292-44D7-B14D-E858A0D07513}" srcOrd="0" destOrd="0" presId="urn:microsoft.com/office/officeart/2005/8/layout/StepDownProcess"/>
    <dgm:cxn modelId="{84268AD8-E5A2-4544-9F42-B0D1E86291D0}" srcId="{95E02C38-F1B2-4FC2-B7E2-E3FB47838C28}" destId="{35DB9938-7274-4DA1-8A93-550CB7FB9399}" srcOrd="2" destOrd="0" parTransId="{89DA94DC-CAA9-461A-85A4-5A48FD5D099A}" sibTransId="{33F65509-8E91-4EA2-8875-20D703389DB8}"/>
    <dgm:cxn modelId="{ABFD10DC-16B9-4DBB-A605-90C327CF2B19}" srcId="{95E02C38-F1B2-4FC2-B7E2-E3FB47838C28}" destId="{413867AD-FF6D-49A1-8CD9-4782753E6C91}" srcOrd="0" destOrd="0" parTransId="{94C94C80-6D23-462C-9D01-D2A38E3B8B76}" sibTransId="{118105E7-76B0-4B1D-A8B3-730C0139BC6A}"/>
    <dgm:cxn modelId="{52355EFD-670B-4D07-9000-B44C18BC5E1D}" srcId="{35DB9938-7274-4DA1-8A93-550CB7FB9399}" destId="{8EA04C7E-3B75-40D2-A4C7-58EC13E199D5}" srcOrd="0" destOrd="0" parTransId="{4DD1AC42-5A1E-4881-B67B-9FC8A1FF7DDC}" sibTransId="{A6103B68-B3BF-46F3-9C71-98E61C47F52C}"/>
    <dgm:cxn modelId="{AA09D36D-E6FB-4EC3-BD33-7AFB53737D55}" type="presParOf" srcId="{24F287BC-A454-460F-84B3-739DC8C90F0F}" destId="{1AE6AF19-E4DC-4D6A-846D-233B6BFC26C4}" srcOrd="0" destOrd="0" presId="urn:microsoft.com/office/officeart/2005/8/layout/StepDownProcess"/>
    <dgm:cxn modelId="{365FFA62-7B23-4FA4-9C77-9E8566B78316}" type="presParOf" srcId="{1AE6AF19-E4DC-4D6A-846D-233B6BFC26C4}" destId="{9E1B9C70-A97E-4F18-962C-9E15EF69F02D}" srcOrd="0" destOrd="0" presId="urn:microsoft.com/office/officeart/2005/8/layout/StepDownProcess"/>
    <dgm:cxn modelId="{9500EFC4-F8B1-4724-95F3-67504E2C77E1}" type="presParOf" srcId="{1AE6AF19-E4DC-4D6A-846D-233B6BFC26C4}" destId="{6A727F99-84AA-46B6-B0EB-B0DB636B4775}" srcOrd="1" destOrd="0" presId="urn:microsoft.com/office/officeart/2005/8/layout/StepDownProcess"/>
    <dgm:cxn modelId="{678B1CAE-4585-469D-AD5D-C91377200A82}" type="presParOf" srcId="{1AE6AF19-E4DC-4D6A-846D-233B6BFC26C4}" destId="{7DEB70BB-735F-4ED6-B2FD-293CC3E868D7}" srcOrd="2" destOrd="0" presId="urn:microsoft.com/office/officeart/2005/8/layout/StepDownProcess"/>
    <dgm:cxn modelId="{8009A58C-4761-44C1-9D1E-F0958F66AB60}" type="presParOf" srcId="{24F287BC-A454-460F-84B3-739DC8C90F0F}" destId="{B5F94143-42B0-4D74-BC5E-F20D736D492E}" srcOrd="1" destOrd="0" presId="urn:microsoft.com/office/officeart/2005/8/layout/StepDownProcess"/>
    <dgm:cxn modelId="{76476B5E-AE75-456E-A2B0-02162EF56C61}" type="presParOf" srcId="{24F287BC-A454-460F-84B3-739DC8C90F0F}" destId="{F14C2AF3-73FC-4D49-AA1F-8D9DBD9405C5}" srcOrd="2" destOrd="0" presId="urn:microsoft.com/office/officeart/2005/8/layout/StepDownProcess"/>
    <dgm:cxn modelId="{B0473A05-28B5-4D5D-A720-EDB7BDE52A2D}" type="presParOf" srcId="{F14C2AF3-73FC-4D49-AA1F-8D9DBD9405C5}" destId="{D9EA56C0-5A87-4244-A4D2-A9EA4B393C0C}" srcOrd="0" destOrd="0" presId="urn:microsoft.com/office/officeart/2005/8/layout/StepDownProcess"/>
    <dgm:cxn modelId="{69927BD1-3E36-4D91-BF86-AC979F8A352E}" type="presParOf" srcId="{F14C2AF3-73FC-4D49-AA1F-8D9DBD9405C5}" destId="{1C2EDC37-8C8A-46F4-AD35-7B4724CFE091}" srcOrd="1" destOrd="0" presId="urn:microsoft.com/office/officeart/2005/8/layout/StepDownProcess"/>
    <dgm:cxn modelId="{1B244E6C-3EA6-4F8F-8F9C-F27CF26AD789}" type="presParOf" srcId="{F14C2AF3-73FC-4D49-AA1F-8D9DBD9405C5}" destId="{3AD8FB3C-8292-44D7-B14D-E858A0D07513}" srcOrd="2" destOrd="0" presId="urn:microsoft.com/office/officeart/2005/8/layout/StepDownProcess"/>
    <dgm:cxn modelId="{CA99A24B-C15D-428C-8166-32EA5FF2D3B6}" type="presParOf" srcId="{24F287BC-A454-460F-84B3-739DC8C90F0F}" destId="{3C8716F7-6B87-4EDD-A99A-6B1CB26E33E5}" srcOrd="3" destOrd="0" presId="urn:microsoft.com/office/officeart/2005/8/layout/StepDownProcess"/>
    <dgm:cxn modelId="{90A72B8A-0FA3-4ADC-87FA-E89CE7BA41BB}" type="presParOf" srcId="{24F287BC-A454-460F-84B3-739DC8C90F0F}" destId="{B9FE3178-D4F2-4272-9571-EC5C5CE704AB}" srcOrd="4" destOrd="0" presId="urn:microsoft.com/office/officeart/2005/8/layout/StepDownProcess"/>
    <dgm:cxn modelId="{507CD272-3C8F-443B-BBFF-71CA56CB5860}" type="presParOf" srcId="{B9FE3178-D4F2-4272-9571-EC5C5CE704AB}" destId="{C8F29DAF-E30C-4400-8721-20D8FF6A1C4A}" srcOrd="0" destOrd="0" presId="urn:microsoft.com/office/officeart/2005/8/layout/StepDownProcess"/>
    <dgm:cxn modelId="{8B8604FB-0C59-479F-AE26-42BA80092669}" type="presParOf" srcId="{B9FE3178-D4F2-4272-9571-EC5C5CE704AB}" destId="{9F2EC94F-F5DA-44E2-99DB-0B540B3103F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B9C70-A97E-4F18-962C-9E15EF69F02D}">
      <dsp:nvSpPr>
        <dsp:cNvPr id="0" name=""/>
        <dsp:cNvSpPr/>
      </dsp:nvSpPr>
      <dsp:spPr>
        <a:xfrm rot="5400000">
          <a:off x="803317" y="1146366"/>
          <a:ext cx="1013862" cy="115424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727F99-84AA-46B6-B0EB-B0DB636B4775}">
      <dsp:nvSpPr>
        <dsp:cNvPr id="0" name=""/>
        <dsp:cNvSpPr/>
      </dsp:nvSpPr>
      <dsp:spPr>
        <a:xfrm>
          <a:off x="534705" y="22479"/>
          <a:ext cx="1706747" cy="1194667"/>
        </a:xfrm>
        <a:prstGeom prst="roundRect">
          <a:avLst>
            <a:gd name="adj" fmla="val 1667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Requirement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&amp;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Gathering</a:t>
          </a:r>
          <a:endParaRPr lang="en-IN" sz="1900" kern="1200" dirty="0"/>
        </a:p>
      </dsp:txBody>
      <dsp:txXfrm>
        <a:off x="593034" y="80808"/>
        <a:ext cx="1590089" cy="1078009"/>
      </dsp:txXfrm>
    </dsp:sp>
    <dsp:sp modelId="{7DEB70BB-735F-4ED6-B2FD-293CC3E868D7}">
      <dsp:nvSpPr>
        <dsp:cNvPr id="0" name=""/>
        <dsp:cNvSpPr/>
      </dsp:nvSpPr>
      <dsp:spPr>
        <a:xfrm>
          <a:off x="2241452" y="136418"/>
          <a:ext cx="1241325" cy="965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2-3 Days</a:t>
          </a:r>
          <a:endParaRPr lang="en-IN" sz="1800" kern="1200" dirty="0"/>
        </a:p>
      </dsp:txBody>
      <dsp:txXfrm>
        <a:off x="2241452" y="136418"/>
        <a:ext cx="1241325" cy="965583"/>
      </dsp:txXfrm>
    </dsp:sp>
    <dsp:sp modelId="{D9EA56C0-5A87-4244-A4D2-A9EA4B393C0C}">
      <dsp:nvSpPr>
        <dsp:cNvPr id="0" name=""/>
        <dsp:cNvSpPr/>
      </dsp:nvSpPr>
      <dsp:spPr>
        <a:xfrm rot="5400000">
          <a:off x="2218392" y="2488372"/>
          <a:ext cx="1013862" cy="115424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2EDC37-8C8A-46F4-AD35-7B4724CFE091}">
      <dsp:nvSpPr>
        <dsp:cNvPr id="0" name=""/>
        <dsp:cNvSpPr/>
      </dsp:nvSpPr>
      <dsp:spPr>
        <a:xfrm>
          <a:off x="1949780" y="1364485"/>
          <a:ext cx="1706747" cy="1194667"/>
        </a:xfrm>
        <a:prstGeom prst="roundRect">
          <a:avLst>
            <a:gd name="adj" fmla="val 1667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Designing</a:t>
          </a:r>
          <a:endParaRPr lang="en-IN" sz="1900" kern="1200" dirty="0"/>
        </a:p>
      </dsp:txBody>
      <dsp:txXfrm>
        <a:off x="2008109" y="1422814"/>
        <a:ext cx="1590089" cy="1078009"/>
      </dsp:txXfrm>
    </dsp:sp>
    <dsp:sp modelId="{3AD8FB3C-8292-44D7-B14D-E858A0D07513}">
      <dsp:nvSpPr>
        <dsp:cNvPr id="0" name=""/>
        <dsp:cNvSpPr/>
      </dsp:nvSpPr>
      <dsp:spPr>
        <a:xfrm>
          <a:off x="3656527" y="1478424"/>
          <a:ext cx="1241325" cy="965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Tw Cen MT" panose="020B0602020104020603"/>
              <a:ea typeface="+mn-ea"/>
              <a:cs typeface="+mn-cs"/>
            </a:rPr>
            <a:t>1 day</a:t>
          </a:r>
          <a:endParaRPr lang="en-IN" sz="18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Tw Cen MT" panose="020B0602020104020603"/>
            <a:ea typeface="+mn-ea"/>
            <a:cs typeface="+mn-cs"/>
          </a:endParaRPr>
        </a:p>
      </dsp:txBody>
      <dsp:txXfrm>
        <a:off x="3656527" y="1478424"/>
        <a:ext cx="1241325" cy="965583"/>
      </dsp:txXfrm>
    </dsp:sp>
    <dsp:sp modelId="{C8F29DAF-E30C-4400-8721-20D8FF6A1C4A}">
      <dsp:nvSpPr>
        <dsp:cNvPr id="0" name=""/>
        <dsp:cNvSpPr/>
      </dsp:nvSpPr>
      <dsp:spPr>
        <a:xfrm>
          <a:off x="3364855" y="2685357"/>
          <a:ext cx="1706747" cy="1194667"/>
        </a:xfrm>
        <a:prstGeom prst="roundRect">
          <a:avLst>
            <a:gd name="adj" fmla="val 16670"/>
          </a:avLst>
        </a:prstGeom>
        <a:solidFill>
          <a:schemeClr val="bg1">
            <a:lumMod val="95000"/>
            <a:lumOff val="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Coding</a:t>
          </a:r>
          <a:endParaRPr lang="en-IN" sz="1900" kern="1200" dirty="0"/>
        </a:p>
      </dsp:txBody>
      <dsp:txXfrm>
        <a:off x="3423184" y="2743686"/>
        <a:ext cx="1590089" cy="1078009"/>
      </dsp:txXfrm>
    </dsp:sp>
    <dsp:sp modelId="{9F2EC94F-F5DA-44E2-99DB-0B540B3103FE}">
      <dsp:nvSpPr>
        <dsp:cNvPr id="0" name=""/>
        <dsp:cNvSpPr/>
      </dsp:nvSpPr>
      <dsp:spPr>
        <a:xfrm>
          <a:off x="5071602" y="2820430"/>
          <a:ext cx="1241325" cy="965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Tw Cen MT" panose="020B0602020104020603"/>
              <a:ea typeface="+mn-ea"/>
              <a:cs typeface="+mn-cs"/>
            </a:rPr>
            <a:t>2 days</a:t>
          </a:r>
          <a:endParaRPr lang="en-IN" sz="18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Tw Cen MT" panose="020B0602020104020603"/>
            <a:ea typeface="+mn-ea"/>
            <a:cs typeface="+mn-cs"/>
          </a:endParaRPr>
        </a:p>
      </dsp:txBody>
      <dsp:txXfrm>
        <a:off x="5071602" y="2820430"/>
        <a:ext cx="1241325" cy="965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CB87E-4591-47A1-9046-CF63F17215EF}" type="datetime2">
              <a:rPr lang="en-US" smtClean="0"/>
              <a:t>Thursday, October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27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26994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3929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64774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1529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98310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5934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57291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36220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81700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Thursday, October 29,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49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4202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9902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Thursday, October 29,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68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Thursday, October 29,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01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9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F6793-3458-4587-8168-65F0C37A92D2}" type="datetime2">
              <a:rPr lang="en-US" smtClean="0"/>
              <a:t>Thursday, October 29,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31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Thursday, October 29,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93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  <p:sldLayoutId id="2147483902" r:id="rId12"/>
    <p:sldLayoutId id="2147483903" r:id="rId13"/>
    <p:sldLayoutId id="2147483904" r:id="rId14"/>
    <p:sldLayoutId id="2147483905" r:id="rId15"/>
    <p:sldLayoutId id="2147483906" r:id="rId16"/>
    <p:sldLayoutId id="2147483907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E896-C136-43F2-A134-6B72D895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319" y="576263"/>
            <a:ext cx="5054196" cy="2967606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/>
              <a:t>Income Tax Calculation System for a Salaried Person</a:t>
            </a:r>
            <a:br>
              <a:rPr lang="en-US" sz="4800" dirty="0"/>
            </a:b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FF9B3-AA5D-4234-A3D0-399D01CEA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5201" y="3414802"/>
            <a:ext cx="5817224" cy="2757398"/>
          </a:xfrm>
        </p:spPr>
        <p:txBody>
          <a:bodyPr>
            <a:normAutofit/>
          </a:bodyPr>
          <a:lstStyle/>
          <a:p>
            <a:pPr algn="l"/>
            <a:r>
              <a:rPr lang="en-IN" sz="2200" dirty="0"/>
              <a:t>INT-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213</a:t>
            </a:r>
          </a:p>
          <a:p>
            <a:pPr algn="l"/>
            <a:r>
              <a:rPr lang="en-IN" sz="2200" dirty="0"/>
              <a:t>Submitted to : Gagandeep Kaur</a:t>
            </a:r>
          </a:p>
          <a:p>
            <a:pPr algn="l"/>
            <a:r>
              <a:rPr lang="en-IN" sz="2200" dirty="0"/>
              <a:t>UID : 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23625</a:t>
            </a:r>
          </a:p>
          <a:p>
            <a:pPr algn="l"/>
            <a:r>
              <a:rPr lang="en-IN" sz="2200" dirty="0"/>
              <a:t>Department : School of Computer Science</a:t>
            </a:r>
          </a:p>
          <a:p>
            <a:pPr algn="l">
              <a:spcBef>
                <a:spcPts val="500"/>
              </a:spcBef>
            </a:pPr>
            <a:r>
              <a:rPr lang="en-IN" sz="2200" dirty="0"/>
              <a:t>                      and Engineering </a:t>
            </a:r>
          </a:p>
          <a:p>
            <a:pPr algn="l"/>
            <a:endParaRPr lang="en-IN" sz="2200" dirty="0"/>
          </a:p>
          <a:p>
            <a:pPr algn="l"/>
            <a:endParaRPr lang="en-IN" sz="2200" dirty="0"/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7D70887D-9AF0-49E4-824E-B1BB5F4E4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00" r="35501" b="1"/>
          <a:stretch/>
        </p:blipFill>
        <p:spPr>
          <a:xfrm>
            <a:off x="-6472" y="10"/>
            <a:ext cx="5486394" cy="68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37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428F9F-90A8-4A92-BD47-B411F785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AD27C419-ED5A-41B2-8002-141D64246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4BF0407-46D0-44F1-9C85-E73879A2F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5" y="1248336"/>
            <a:ext cx="6909479" cy="4370245"/>
          </a:xfrm>
          <a:prstGeom prst="roundRect">
            <a:avLst>
              <a:gd name="adj" fmla="val 3516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A061C32-0067-4E9B-A78F-96F19B94A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4F2225-C41C-4B29-B0C7-C63244627BE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 first users need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click on the start button to proceed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EE9E32-D56A-4C68-8E7A-7EC6CEC4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025" y="640831"/>
            <a:ext cx="3728511" cy="1573863"/>
          </a:xfrm>
        </p:spPr>
        <p:txBody>
          <a:bodyPr>
            <a:normAutofit/>
          </a:bodyPr>
          <a:lstStyle/>
          <a:p>
            <a:r>
              <a:rPr lang="en-US" dirty="0"/>
              <a:t>Practical output</a:t>
            </a:r>
            <a:br>
              <a:rPr lang="en-US" dirty="0"/>
            </a:br>
            <a:r>
              <a:rPr lang="en-US" dirty="0"/>
              <a:t>(front page)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2474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5A428F9F-90A8-4A92-BD47-B411F785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AD27C419-ED5A-41B2-8002-141D64246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3DD08CC1-B427-4069-8A7D-4DE2EF109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5" y="1248336"/>
            <a:ext cx="6909479" cy="4370245"/>
          </a:xfrm>
          <a:prstGeom prst="roundRect">
            <a:avLst>
              <a:gd name="adj" fmla="val 3516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9" name="Picture 24">
            <a:extLst>
              <a:ext uri="{FF2B5EF4-FFF2-40B4-BE49-F238E27FC236}">
                <a16:creationId xmlns:a16="http://schemas.microsoft.com/office/drawing/2014/main" id="{BA061C32-0067-4E9B-A78F-96F19B94A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9C17A46-E6D9-46E4-9D51-AFCA04BF674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Then users needs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their details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like name, contact no. And email id for record purposes.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E5F35-3BE3-4971-AAB2-EC8CEBC6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r>
              <a:rPr lang="en-US" dirty="0"/>
              <a:t>Practical output</a:t>
            </a:r>
            <a:br>
              <a:rPr lang="en-US" dirty="0"/>
            </a:br>
            <a:r>
              <a:rPr lang="en-US" dirty="0"/>
              <a:t>(page-2)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7850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428F9F-90A8-4A92-BD47-B411F785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D27C419-ED5A-41B2-8002-141D64246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31E2A3D-7FE8-4C78-9CDF-F70ED7455B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5" y="1256973"/>
            <a:ext cx="6909479" cy="4352971"/>
          </a:xfrm>
          <a:prstGeom prst="roundRect">
            <a:avLst>
              <a:gd name="adj" fmla="val 3516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061C32-0067-4E9B-A78F-96F19B94A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228996A-787C-4378-B1F7-67A3ABF6D90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Users can always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 current tax slabs rates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 clicking on a button in the bottom right corner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(check taxes scheme)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IN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E5F35-3BE3-4971-AAB2-EC8CEBC6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r>
              <a:rPr lang="en-US" dirty="0"/>
              <a:t>Practical output</a:t>
            </a:r>
            <a:br>
              <a:rPr lang="en-US" dirty="0"/>
            </a:br>
            <a:r>
              <a:rPr lang="en-US" dirty="0"/>
              <a:t>(page-2)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039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>
            <a:extLst>
              <a:ext uri="{FF2B5EF4-FFF2-40B4-BE49-F238E27FC236}">
                <a16:creationId xmlns:a16="http://schemas.microsoft.com/office/drawing/2014/main" id="{30C67D08-55E7-4DB3-9D3E-40EB5E0DD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AB45E4C-11EA-42EC-90EB-EC4073F2C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132F5B4E-9444-463C-B510-6AA2EFE7E12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1" r="-1" b="5010"/>
          <a:stretch/>
        </p:blipFill>
        <p:spPr>
          <a:xfrm>
            <a:off x="1853682" y="1961924"/>
            <a:ext cx="8484636" cy="4628390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9E5F35-3BE3-4971-AAB2-EC8CEBC6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348350"/>
            <a:ext cx="8689976" cy="13458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cap="none" dirty="0">
                <a:highlight>
                  <a:srgbClr val="C0C0C0"/>
                </a:highlight>
              </a:rPr>
              <a:t>After clicking ‘Next’ user will enter next main page</a:t>
            </a:r>
          </a:p>
        </p:txBody>
      </p:sp>
    </p:spTree>
    <p:extLst>
      <p:ext uri="{BB962C8B-B14F-4D97-AF65-F5344CB8AC3E}">
        <p14:creationId xmlns:p14="http://schemas.microsoft.com/office/powerpoint/2010/main" val="261786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428F9F-90A8-4A92-BD47-B411F785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AD27C419-ED5A-41B2-8002-141D64246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47736AE-17C7-48A3-8128-AE18E987EB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5" y="1256973"/>
            <a:ext cx="6909479" cy="4352971"/>
          </a:xfrm>
          <a:prstGeom prst="roundRect">
            <a:avLst>
              <a:gd name="adj" fmla="val 3516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061C32-0067-4E9B-A78F-96F19B94A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2AE7E4-2E18-4E74-930A-16FE2FD3CE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 fontScale="92500" lnSpcReduction="20000"/>
          </a:bodyPr>
          <a:lstStyle/>
          <a:p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Users now need to </a:t>
            </a:r>
            <a:r>
              <a:rPr lang="en-US" sz="18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their total annual income </a:t>
            </a:r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(sum of salaries, profits, capital gains etc.) For the current assessment year . </a:t>
            </a:r>
            <a:endParaRPr lang="en-US" sz="18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Then users need to </a:t>
            </a:r>
            <a:r>
              <a:rPr lang="en-US" sz="18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 sum of all deductions </a:t>
            </a:r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(pensions, education loan , medical insurance etc.). </a:t>
            </a:r>
            <a:endParaRPr lang="en-US" sz="18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After providing the above inputs users need to click on the </a:t>
            </a:r>
            <a:r>
              <a:rPr lang="en-US" sz="18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calculate </a:t>
            </a:r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button and the </a:t>
            </a:r>
            <a:r>
              <a:rPr lang="en-US" sz="18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18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will be displayed.</a:t>
            </a:r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E5F35-3BE3-4971-AAB2-EC8CEBC6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r>
              <a:rPr lang="en-US" dirty="0"/>
              <a:t>Practical output</a:t>
            </a:r>
            <a:br>
              <a:rPr lang="en-US" dirty="0"/>
            </a:br>
            <a:r>
              <a:rPr lang="en-US" dirty="0"/>
              <a:t>(page-2)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8863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>
            <a:extLst>
              <a:ext uri="{FF2B5EF4-FFF2-40B4-BE49-F238E27FC236}">
                <a16:creationId xmlns:a16="http://schemas.microsoft.com/office/drawing/2014/main" id="{30C67D08-55E7-4DB3-9D3E-40EB5E0DD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7">
            <a:extLst>
              <a:ext uri="{FF2B5EF4-FFF2-40B4-BE49-F238E27FC236}">
                <a16:creationId xmlns:a16="http://schemas.microsoft.com/office/drawing/2014/main" id="{4AB45E4C-11EA-42EC-90EB-EC4073F2C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Content Placeholder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DC9084D-C31E-458D-9038-62F2E9EFBD8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2" r="-1" b="-1"/>
          <a:stretch/>
        </p:blipFill>
        <p:spPr>
          <a:xfrm>
            <a:off x="1640163" y="1671274"/>
            <a:ext cx="8911674" cy="4861339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9E5F35-3BE3-4971-AAB2-EC8CEBC6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-1"/>
            <a:ext cx="8689976" cy="13458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cap="none" dirty="0"/>
              <a:t>New Tax (As Per Scheme)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8512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467DDFF4-7652-4478-8456-9E15719F9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32114A9-3C44-4032-81D3-F8424CC5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27A8B9-BD0E-4FBB-A8F5-6A2B94736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1641" y="-17315"/>
            <a:ext cx="8689976" cy="13458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none" dirty="0"/>
              <a:t>Old Tax (As Per Scheme)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D9BA3A5-B744-4FAE-B9A8-A0BCD10A8C3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604" y="1663127"/>
            <a:ext cx="7714792" cy="4860318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78014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>
            <a:extLst>
              <a:ext uri="{FF2B5EF4-FFF2-40B4-BE49-F238E27FC236}">
                <a16:creationId xmlns:a16="http://schemas.microsoft.com/office/drawing/2014/main" id="{30C67D08-55E7-4DB3-9D3E-40EB5E0DD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AB45E4C-11EA-42EC-90EB-EC4073F2C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B5CC635-782F-48F2-8B8A-4D696D09726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2" r="-1" b="-1"/>
          <a:stretch/>
        </p:blipFill>
        <p:spPr>
          <a:xfrm>
            <a:off x="1704392" y="1879185"/>
            <a:ext cx="8783216" cy="4791266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FC5C5E-AA19-47A0-A860-567409AA3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345748"/>
            <a:ext cx="8689976" cy="134588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cap="none" dirty="0">
                <a:highlight>
                  <a:srgbClr val="C0C0C0"/>
                </a:highlight>
              </a:rPr>
              <a:t>Income Tax not Applicable </a:t>
            </a:r>
            <a:br>
              <a:rPr lang="en-US" sz="4800" cap="none" dirty="0">
                <a:highlight>
                  <a:srgbClr val="C0C0C0"/>
                </a:highlight>
              </a:rPr>
            </a:br>
            <a:r>
              <a:rPr lang="en-US" sz="4800" cap="none" dirty="0">
                <a:highlight>
                  <a:srgbClr val="C0C0C0"/>
                </a:highlight>
              </a:rPr>
              <a:t>(as per scheme 2020-21)</a:t>
            </a:r>
          </a:p>
        </p:txBody>
      </p:sp>
    </p:spTree>
    <p:extLst>
      <p:ext uri="{BB962C8B-B14F-4D97-AF65-F5344CB8AC3E}">
        <p14:creationId xmlns:p14="http://schemas.microsoft.com/office/powerpoint/2010/main" val="4006278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0C67D08-55E7-4DB3-9D3E-40EB5E0DD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B45E4C-11EA-42EC-90EB-EC4073F2C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9AA5A6-4ABB-4DBC-88A0-C6E29D7BE32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2" r="-1" b="-1"/>
          <a:stretch/>
        </p:blipFill>
        <p:spPr>
          <a:xfrm>
            <a:off x="2135426" y="558905"/>
            <a:ext cx="7921148" cy="4321006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1BE030-2645-481E-A8AF-A7EE74FB2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590940"/>
            <a:ext cx="8689976" cy="13458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Credit-button</a:t>
            </a:r>
          </a:p>
        </p:txBody>
      </p:sp>
    </p:spTree>
    <p:extLst>
      <p:ext uri="{BB962C8B-B14F-4D97-AF65-F5344CB8AC3E}">
        <p14:creationId xmlns:p14="http://schemas.microsoft.com/office/powerpoint/2010/main" val="1510503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3C98D-C323-4CEC-83E1-930BFA6E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BIBLIOGRAPHY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ADFFF-142B-490D-A896-72DE77C82D7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</a:rPr>
              <a:t>docs.python.org</a:t>
            </a:r>
          </a:p>
          <a:p>
            <a:r>
              <a:rPr lang="en-US" cap="none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www.google.com</a:t>
            </a:r>
            <a:endParaRPr lang="en-US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cap="none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www.youtube.com</a:t>
            </a:r>
            <a:endParaRPr lang="en-IN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cap="none" dirty="0">
                <a:latin typeface="Calibri" panose="020F0502020204030204" pitchFamily="34" charset="0"/>
                <a:cs typeface="Calibri" panose="020F0502020204030204" pitchFamily="34" charset="0"/>
              </a:rPr>
              <a:t>Book:- Python GUI Programming COOKBOOK - </a:t>
            </a:r>
            <a:r>
              <a:rPr lang="en-IN" cap="none" dirty="0" err="1">
                <a:latin typeface="Calibri" panose="020F0502020204030204" pitchFamily="34" charset="0"/>
                <a:cs typeface="Calibri" panose="020F0502020204030204" pitchFamily="34" charset="0"/>
              </a:rPr>
              <a:t>Burkhad</a:t>
            </a:r>
            <a:r>
              <a:rPr lang="en-IN" cap="none" dirty="0">
                <a:latin typeface="Calibri" panose="020F0502020204030204" pitchFamily="34" charset="0"/>
                <a:cs typeface="Calibri" panose="020F0502020204030204" pitchFamily="34" charset="0"/>
              </a:rPr>
              <a:t> A. Meier</a:t>
            </a:r>
          </a:p>
          <a:p>
            <a:r>
              <a:rPr lang="en-IN" cap="none" dirty="0">
                <a:latin typeface="Calibri" panose="020F0502020204030204" pitchFamily="34" charset="0"/>
                <a:cs typeface="Calibri" panose="020F0502020204030204" pitchFamily="34" charset="0"/>
              </a:rPr>
              <a:t>Class Notes and Video Lecture – Ms. Gagandeep Kaur</a:t>
            </a:r>
          </a:p>
        </p:txBody>
      </p:sp>
    </p:spTree>
    <p:extLst>
      <p:ext uri="{BB962C8B-B14F-4D97-AF65-F5344CB8AC3E}">
        <p14:creationId xmlns:p14="http://schemas.microsoft.com/office/powerpoint/2010/main" val="1972411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9E896-C136-43F2-A134-6B72D895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318" y="576263"/>
            <a:ext cx="5227831" cy="2967606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THE OUTSTANDING</a:t>
            </a:r>
            <a:br>
              <a:rPr lang="en-US" sz="4800" dirty="0"/>
            </a:br>
            <a:r>
              <a:rPr lang="en-US" sz="4800" dirty="0"/>
              <a:t>GUI PROJECT</a:t>
            </a:r>
            <a:br>
              <a:rPr lang="en-US" sz="4800" dirty="0"/>
            </a:b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FF9B3-AA5D-4234-A3D0-399D01CEA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9319" y="3764975"/>
            <a:ext cx="5054196" cy="2192683"/>
          </a:xfrm>
        </p:spPr>
        <p:txBody>
          <a:bodyPr>
            <a:normAutofit/>
          </a:bodyPr>
          <a:lstStyle/>
          <a:p>
            <a:pPr algn="l"/>
            <a:r>
              <a:rPr lang="en-IN" sz="2200"/>
              <a:t>By-</a:t>
            </a:r>
          </a:p>
          <a:p>
            <a:pPr algn="l"/>
            <a:r>
              <a:rPr lang="en-IN" sz="2200" dirty="0"/>
              <a:t>Rocky Sharaf (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11918040</a:t>
            </a:r>
            <a:r>
              <a:rPr lang="en-IN" sz="2200" dirty="0"/>
              <a:t>)</a:t>
            </a:r>
          </a:p>
          <a:p>
            <a:pPr algn="l"/>
            <a:r>
              <a:rPr lang="en-IN" sz="2200" dirty="0"/>
              <a:t>Mohit Kumar Mahato (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11913514</a:t>
            </a:r>
            <a:r>
              <a:rPr lang="en-IN" sz="2200" dirty="0"/>
              <a:t>)</a:t>
            </a:r>
          </a:p>
          <a:p>
            <a:pPr algn="l"/>
            <a:r>
              <a:rPr lang="en-IN" sz="2200" dirty="0"/>
              <a:t>Qazi Maaz Arshad (</a:t>
            </a:r>
            <a:r>
              <a:rPr lang="en-IN" sz="2200" dirty="0">
                <a:latin typeface="Calibri" panose="020F0502020204030204" pitchFamily="34" charset="0"/>
                <a:cs typeface="Calibri" panose="020F0502020204030204" pitchFamily="34" charset="0"/>
              </a:rPr>
              <a:t>11906424</a:t>
            </a:r>
            <a:r>
              <a:rPr lang="en-IN" sz="2200" dirty="0"/>
              <a:t>)</a:t>
            </a:r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7D70887D-9AF0-49E4-824E-B1BB5F4E4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00" r="35501" b="1"/>
          <a:stretch/>
        </p:blipFill>
        <p:spPr>
          <a:xfrm>
            <a:off x="-6472" y="10"/>
            <a:ext cx="5486394" cy="68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51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9DB87-18D0-4833-A941-492051CC78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19125"/>
            <a:ext cx="10363200" cy="1595438"/>
          </a:xfrm>
        </p:spPr>
        <p:txBody>
          <a:bodyPr/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B7C5-FEDA-47DE-895F-5E407615471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87625" y="2547938"/>
            <a:ext cx="9604375" cy="3451225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PROJECT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DIVISION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THE PROJECT 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RESULTS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777062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B3F0D-864E-46F4-AD9A-CE462D704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0DFC6-97E6-49E6-A761-281C4DC56C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To create A GUI of </a:t>
            </a:r>
            <a:r>
              <a:rPr lang="en-US" sz="26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Income Tax Calculation for </a:t>
            </a:r>
            <a:r>
              <a:rPr lang="en-IN" sz="26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Salaried Person</a:t>
            </a:r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 and  </a:t>
            </a:r>
            <a:r>
              <a:rPr lang="en-IN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understand its working.</a:t>
            </a:r>
          </a:p>
          <a:p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To create a </a:t>
            </a:r>
            <a:r>
              <a:rPr lang="en-US" sz="2600" i="1" cap="none" dirty="0">
                <a:latin typeface="Calibri" panose="020F0502020204030204" pitchFamily="34" charset="0"/>
                <a:cs typeface="Calibri" panose="020F0502020204030204" pitchFamily="34" charset="0"/>
              </a:rPr>
              <a:t>user </a:t>
            </a:r>
            <a:r>
              <a:rPr lang="en-US" sz="26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friendly interface</a:t>
            </a:r>
            <a:r>
              <a:rPr lang="en-US" sz="2600" i="1" cap="non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which can be accessed by everyone easily.</a:t>
            </a:r>
          </a:p>
          <a:p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To understand the </a:t>
            </a:r>
            <a:r>
              <a:rPr lang="en-US" sz="26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working of various modules </a:t>
            </a:r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which are being used to create this interface.</a:t>
            </a:r>
          </a:p>
          <a:p>
            <a:r>
              <a:rPr lang="en-US" sz="2600" cap="none" dirty="0">
                <a:latin typeface="Calibri" panose="020F0502020204030204" pitchFamily="34" charset="0"/>
                <a:cs typeface="Calibri" panose="020F0502020204030204" pitchFamily="34" charset="0"/>
              </a:rPr>
              <a:t>To gather the information related to </a:t>
            </a:r>
            <a:r>
              <a:rPr lang="en-US" sz="26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OLD-Tax, NEW-Tax</a:t>
            </a:r>
            <a:endParaRPr lang="en-IN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180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AC67-D16E-4799-8375-48FB0ABCD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643D-A854-4B87-A829-1225F7C09B5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latin typeface="Calibri" panose="020F0502020204030204" pitchFamily="34" charset="0"/>
                <a:cs typeface="Calibri" panose="020F0502020204030204" pitchFamily="34" charset="0"/>
              </a:rPr>
              <a:t>The Project includes the following: </a:t>
            </a:r>
          </a:p>
          <a:p>
            <a:r>
              <a:rPr lang="en-IN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Attractive Welcome Interface </a:t>
            </a:r>
          </a:p>
          <a:p>
            <a:r>
              <a:rPr lang="en-IN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Visitor Information Entry</a:t>
            </a:r>
          </a:p>
          <a:p>
            <a:r>
              <a:rPr lang="en-IN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Tax-Scheme Container</a:t>
            </a:r>
          </a:p>
          <a:p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Tax Calculator</a:t>
            </a:r>
          </a:p>
          <a:p>
            <a:r>
              <a:rPr lang="en-US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Comparison between New Tax and Old Tax</a:t>
            </a:r>
          </a:p>
          <a:p>
            <a:r>
              <a:rPr lang="en-IN" sz="2400" cap="none" dirty="0">
                <a:latin typeface="Calibri" panose="020F0502020204030204" pitchFamily="34" charset="0"/>
                <a:cs typeface="Calibri" panose="020F0502020204030204" pitchFamily="34" charset="0"/>
              </a:rPr>
              <a:t>A Credit and Exit Button</a:t>
            </a:r>
          </a:p>
        </p:txBody>
      </p:sp>
    </p:spTree>
    <p:extLst>
      <p:ext uri="{BB962C8B-B14F-4D97-AF65-F5344CB8AC3E}">
        <p14:creationId xmlns:p14="http://schemas.microsoft.com/office/powerpoint/2010/main" val="2285219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03F6-B197-4B72-B02B-255A54FA4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469" y="268297"/>
            <a:ext cx="10364451" cy="1596177"/>
          </a:xfrm>
        </p:spPr>
        <p:txBody>
          <a:bodyPr/>
          <a:lstStyle/>
          <a:p>
            <a:r>
              <a:rPr lang="en-IN" dirty="0"/>
              <a:t>Work division </a:t>
            </a:r>
          </a:p>
        </p:txBody>
      </p:sp>
      <p:pic>
        <p:nvPicPr>
          <p:cNvPr id="13" name="Content Placeholder 12" descr="Business man standing">
            <a:extLst>
              <a:ext uri="{FF2B5EF4-FFF2-40B4-BE49-F238E27FC236}">
                <a16:creationId xmlns:a16="http://schemas.microsoft.com/office/drawing/2014/main" id="{047B4108-4349-49DE-AE3E-CEB538AE77D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385" y="2339385"/>
            <a:ext cx="1295275" cy="3424237"/>
          </a:xfrm>
        </p:spPr>
      </p:pic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B9C5B142-838D-49A9-B954-2B4896A2E8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567574"/>
              </p:ext>
            </p:extLst>
          </p:nvPr>
        </p:nvGraphicFramePr>
        <p:xfrm>
          <a:off x="1856791" y="2089683"/>
          <a:ext cx="6847633" cy="3923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36283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8C811-833D-4802-B49C-CDE7287C7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project-(front page)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1B205-330B-4946-B6A8-72FF46DEA5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Our calculator has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very simple design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any user who is not aware of basic calculations involved in calculating income tax can easily operate.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 first users need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click on the start button to proceed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Then users needs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their details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like name, contact no. And email id for record purposes.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Users can always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 current tax slabs rates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 clicking on a button in the bottom right corner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(check taxes scheme)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IN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650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6EF4D-ED95-4E5A-B2AD-D971704FD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About the project-(Main page)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15F69-8EE9-418E-B0F8-FB5CDD2D6D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864889"/>
            <a:ext cx="10363826" cy="3424107"/>
          </a:xfrm>
        </p:spPr>
        <p:txBody>
          <a:bodyPr>
            <a:no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After entering basic details users needs to press the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next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button and they are taken to next page.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Users now need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their total annual income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(sum of salaries, profits, capital gains etc.) For the current assessment year 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Then users need to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 the sum of all deductions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(pensions, education loan , medical insurance etc.).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After providing the above inputs users need to click on the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calculate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button and the 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will be displayed. </a:t>
            </a:r>
            <a:endParaRPr lang="en-IN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941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43736-4EB7-478F-9D11-F5C1161E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of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99F30-DF97-4243-AD74-8F2D54F7CE7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output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format will be :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Old tax : XXXX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 payable tax according to earlier tax slab rates ]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	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tax : XXXX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 payable tax according to new tax slab rates ]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Tax savings : XXXX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 difference between old tax and new tax ]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 cap="none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Better option : XXXX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[ suggestion to choose preferable tax scheme ] users can always reset the input values by clicking the </a:t>
            </a:r>
            <a:r>
              <a:rPr lang="en-US" sz="2400" b="1" i="1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reset </a:t>
            </a:r>
            <a:r>
              <a:rPr lang="en-US" sz="2400" cap="non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button. </a:t>
            </a:r>
            <a:endParaRPr lang="en-US" sz="2400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15618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648</Words>
  <Application>Microsoft Office PowerPoint</Application>
  <PresentationFormat>Widescreen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Times New Roman</vt:lpstr>
      <vt:lpstr>Tw Cen MT</vt:lpstr>
      <vt:lpstr>Droplet</vt:lpstr>
      <vt:lpstr>Income Tax Calculation System for a Salaried Person </vt:lpstr>
      <vt:lpstr>THE OUTSTANDING GUI PROJECT </vt:lpstr>
      <vt:lpstr>Overview</vt:lpstr>
      <vt:lpstr>Introduction </vt:lpstr>
      <vt:lpstr>Description of project</vt:lpstr>
      <vt:lpstr>Work division </vt:lpstr>
      <vt:lpstr>About the project-(front page)</vt:lpstr>
      <vt:lpstr>About the project-(Main page)</vt:lpstr>
      <vt:lpstr>Output of project</vt:lpstr>
      <vt:lpstr>Practical output (front page)</vt:lpstr>
      <vt:lpstr>Practical output (page-2)</vt:lpstr>
      <vt:lpstr>Practical output (page-2)</vt:lpstr>
      <vt:lpstr>After clicking ‘Next’ user will enter next main page</vt:lpstr>
      <vt:lpstr>Practical output (page-2)</vt:lpstr>
      <vt:lpstr>New Tax (As Per Scheme)</vt:lpstr>
      <vt:lpstr>Old Tax (As Per Scheme)</vt:lpstr>
      <vt:lpstr>Income Tax not Applicable  (as per scheme 2020-21)</vt:lpstr>
      <vt:lpstr>Credit-button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Income Tax Calculation System for a Salaried Person </dc:title>
  <dc:creator>Rocky Sharaf</dc:creator>
  <cp:lastModifiedBy>Rocky Sharaf</cp:lastModifiedBy>
  <cp:revision>1</cp:revision>
  <dcterms:created xsi:type="dcterms:W3CDTF">2020-10-29T16:36:56Z</dcterms:created>
  <dcterms:modified xsi:type="dcterms:W3CDTF">2020-10-29T17:03:28Z</dcterms:modified>
</cp:coreProperties>
</file>

<file path=docProps/thumbnail.jpeg>
</file>